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1" r:id="rId2"/>
    <p:sldId id="832" r:id="rId3"/>
    <p:sldId id="256" r:id="rId4"/>
    <p:sldId id="831" r:id="rId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128"/>
    <p:restoredTop sz="99820" autoAdjust="0"/>
  </p:normalViewPr>
  <p:slideViewPr>
    <p:cSldViewPr snapToGrid="0" snapToObjects="1">
      <p:cViewPr varScale="1">
        <p:scale>
          <a:sx n="97" d="100"/>
          <a:sy n="97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住みたさ　ー　コスト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住みたさ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7.0</c:v>
                </c:pt>
                <c:pt idx="1">
                  <c:v>3.0</c:v>
                </c:pt>
                <c:pt idx="2">
                  <c:v>12.0</c:v>
                </c:pt>
                <c:pt idx="3">
                  <c:v>5.0</c:v>
                </c:pt>
                <c:pt idx="4">
                  <c:v>12.0</c:v>
                </c:pt>
                <c:pt idx="5">
                  <c:v>10.0</c:v>
                </c:pt>
                <c:pt idx="6">
                  <c:v>6.0</c:v>
                </c:pt>
                <c:pt idx="7">
                  <c:v>8.0</c:v>
                </c:pt>
                <c:pt idx="8">
                  <c:v>3.0</c:v>
                </c:pt>
                <c:pt idx="9">
                  <c:v>4.0</c:v>
                </c:pt>
                <c:pt idx="10">
                  <c:v>8.0</c:v>
                </c:pt>
                <c:pt idx="11">
                  <c:v>10.0</c:v>
                </c:pt>
                <c:pt idx="12">
                  <c:v>11.0</c:v>
                </c:pt>
                <c:pt idx="13">
                  <c:v>12.0</c:v>
                </c:pt>
                <c:pt idx="14">
                  <c:v>5.0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3.0</c:v>
                </c:pt>
                <c:pt idx="4">
                  <c:v>2.0</c:v>
                </c:pt>
                <c:pt idx="5">
                  <c:v>5.0</c:v>
                </c:pt>
                <c:pt idx="6">
                  <c:v>3.0</c:v>
                </c:pt>
                <c:pt idx="7">
                  <c:v>4.0</c:v>
                </c:pt>
                <c:pt idx="8">
                  <c:v>2.0</c:v>
                </c:pt>
                <c:pt idx="9">
                  <c:v>1.0</c:v>
                </c:pt>
                <c:pt idx="10">
                  <c:v>3.0</c:v>
                </c:pt>
                <c:pt idx="11">
                  <c:v>5.0</c:v>
                </c:pt>
                <c:pt idx="12">
                  <c:v>2.0</c:v>
                </c:pt>
                <c:pt idx="13">
                  <c:v>3.0</c:v>
                </c:pt>
                <c:pt idx="14">
                  <c:v>5.0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48-BA47-B891-9AD274A1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065304"/>
        <c:axId val="2140075112"/>
      </c:scatterChart>
      <c:valAx>
        <c:axId val="-214106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40075112"/>
        <c:crosses val="autoZero"/>
        <c:crossBetween val="midCat"/>
      </c:valAx>
      <c:valAx>
        <c:axId val="214007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41065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住みたさ　ー　コスト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住みたさ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7.0</c:v>
                </c:pt>
                <c:pt idx="1">
                  <c:v>3.0</c:v>
                </c:pt>
                <c:pt idx="2">
                  <c:v>12.0</c:v>
                </c:pt>
                <c:pt idx="3">
                  <c:v>5.0</c:v>
                </c:pt>
                <c:pt idx="4">
                  <c:v>12.0</c:v>
                </c:pt>
                <c:pt idx="5">
                  <c:v>10.0</c:v>
                </c:pt>
                <c:pt idx="6">
                  <c:v>6.0</c:v>
                </c:pt>
                <c:pt idx="7">
                  <c:v>8.0</c:v>
                </c:pt>
                <c:pt idx="8">
                  <c:v>3.0</c:v>
                </c:pt>
                <c:pt idx="9">
                  <c:v>4.0</c:v>
                </c:pt>
                <c:pt idx="10">
                  <c:v>8.0</c:v>
                </c:pt>
                <c:pt idx="11">
                  <c:v>10.0</c:v>
                </c:pt>
                <c:pt idx="12">
                  <c:v>11.0</c:v>
                </c:pt>
                <c:pt idx="13">
                  <c:v>12.0</c:v>
                </c:pt>
                <c:pt idx="14">
                  <c:v>5.0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3.0</c:v>
                </c:pt>
                <c:pt idx="4">
                  <c:v>2.0</c:v>
                </c:pt>
                <c:pt idx="5">
                  <c:v>5.0</c:v>
                </c:pt>
                <c:pt idx="6">
                  <c:v>3.0</c:v>
                </c:pt>
                <c:pt idx="7">
                  <c:v>4.0</c:v>
                </c:pt>
                <c:pt idx="8">
                  <c:v>2.0</c:v>
                </c:pt>
                <c:pt idx="9">
                  <c:v>1.0</c:v>
                </c:pt>
                <c:pt idx="10">
                  <c:v>3.0</c:v>
                </c:pt>
                <c:pt idx="11">
                  <c:v>5.0</c:v>
                </c:pt>
                <c:pt idx="12">
                  <c:v>2.0</c:v>
                </c:pt>
                <c:pt idx="13">
                  <c:v>3.0</c:v>
                </c:pt>
                <c:pt idx="14">
                  <c:v>5.0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48-BA47-B891-9AD274A13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673704"/>
        <c:axId val="-2111667688"/>
      </c:scatterChart>
      <c:valAx>
        <c:axId val="-2111673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11667688"/>
        <c:crosses val="autoZero"/>
        <c:crossBetween val="midCat"/>
      </c:valAx>
      <c:valAx>
        <c:axId val="-211166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111673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43F4-07F5-504F-B8DB-20B6527FBE41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695D-946D-5949-B1A7-BABB63C823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05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59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5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6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46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32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54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87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89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0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8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0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B57A-26C1-3546-BE14-478CCC39F6CB}" type="datetimeFigureOut">
              <a:rPr kumimoji="1" lang="ja-JP" altLang="en-US" smtClean="0"/>
              <a:t>18/10/01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84E6-A072-944E-AD03-11E06DA74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37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512479"/>
              </p:ext>
            </p:extLst>
          </p:nvPr>
        </p:nvGraphicFramePr>
        <p:xfrm>
          <a:off x="4185669" y="1024718"/>
          <a:ext cx="4841706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9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3331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評価項目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評価（低</a:t>
                      </a:r>
                      <a:r>
                        <a:rPr kumimoji="1" lang="en-US" altLang="ja-JP" sz="1000" dirty="0"/>
                        <a:t>1〜</a:t>
                      </a:r>
                      <a:r>
                        <a:rPr kumimoji="1" lang="ja-JP" altLang="en-US" sz="1000" dirty="0"/>
                        <a:t>５高）とコメント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31">
                <a:tc rowSpan="9">
                  <a:txBody>
                    <a:bodyPr/>
                    <a:lstStyle/>
                    <a:p>
                      <a:r>
                        <a:rPr lang="ja-JP" altLang="en-US" sz="1000" dirty="0"/>
                        <a:t>基本情報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種別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中層マンション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立地（最寄駅と距離）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４（）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用途地域（居住環境）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築年数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２（少し古い、</a:t>
                      </a:r>
                      <a:r>
                        <a:rPr kumimoji="1" lang="en-US" altLang="ja-JP" sz="1000" dirty="0"/>
                        <a:t>24</a:t>
                      </a:r>
                      <a:r>
                        <a:rPr kumimoji="1" lang="ja-JP" altLang="en-US" sz="1000" dirty="0"/>
                        <a:t>年）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容積率・建ぺい率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階数・建築面積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住戸数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住戸面積（住戸面積）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住戸プラン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3</a:t>
                      </a:r>
                      <a:r>
                        <a:rPr kumimoji="1" lang="ja-JP" altLang="en-US" sz="1000" dirty="0"/>
                        <a:t>（３</a:t>
                      </a:r>
                      <a:r>
                        <a:rPr kumimoji="1" lang="en-US" altLang="ja-JP" sz="1000" dirty="0"/>
                        <a:t>DK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331">
                <a:tc rowSpan="12">
                  <a:txBody>
                    <a:bodyPr/>
                    <a:lstStyle/>
                    <a:p>
                      <a:r>
                        <a:rPr kumimoji="1" lang="ja-JP" altLang="en-US" sz="1000" dirty="0"/>
                        <a:t>性能評価</a:t>
                      </a:r>
                    </a:p>
                    <a:p>
                      <a:r>
                        <a:rPr kumimoji="1" lang="ja-JP" altLang="en-US" sz="1000" dirty="0"/>
                        <a:t>（長期優良住宅認定基準）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1.</a:t>
                      </a:r>
                      <a:r>
                        <a:rPr kumimoji="1" lang="ja-JP" altLang="en-US" sz="1000"/>
                        <a:t>構造の安定（耐震性）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2.</a:t>
                      </a:r>
                      <a:r>
                        <a:rPr kumimoji="1" lang="ja-JP" altLang="en-US" sz="1000"/>
                        <a:t>火災時の安全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3.</a:t>
                      </a:r>
                      <a:r>
                        <a:rPr kumimoji="1" lang="ja-JP" altLang="en-US" sz="1000"/>
                        <a:t>劣化の軽減（劣化対策）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4.</a:t>
                      </a:r>
                      <a:r>
                        <a:rPr kumimoji="1" lang="ja-JP" altLang="en-US" sz="1000"/>
                        <a:t>維持管理への配慮（維持管理の容易性）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4.</a:t>
                      </a:r>
                      <a:r>
                        <a:rPr kumimoji="1" lang="ja-JP" altLang="en-US" sz="1000"/>
                        <a:t>維持管理への配慮（可変性、天井高）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293263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5.</a:t>
                      </a:r>
                      <a:r>
                        <a:rPr kumimoji="1" lang="ja-JP" altLang="en-US" sz="1000"/>
                        <a:t>温熱環境（省エネルギー性）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572490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6.</a:t>
                      </a:r>
                      <a:r>
                        <a:rPr kumimoji="1" lang="ja-JP" altLang="en-US" sz="1000"/>
                        <a:t>空気環境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74104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7.</a:t>
                      </a:r>
                      <a:r>
                        <a:rPr kumimoji="1" lang="ja-JP" altLang="en-US" sz="1000"/>
                        <a:t>光・視環境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396524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8.</a:t>
                      </a:r>
                      <a:r>
                        <a:rPr kumimoji="1" lang="ja-JP" altLang="en-US" sz="1000"/>
                        <a:t>音環境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258676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/>
                        <a:t>9.</a:t>
                      </a:r>
                      <a:r>
                        <a:rPr kumimoji="1" lang="ja-JP" altLang="en-US" sz="1000" b="1"/>
                        <a:t>高齢者への配慮（バリアフリー性）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7313698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10.</a:t>
                      </a:r>
                      <a:r>
                        <a:rPr kumimoji="1" lang="ja-JP" altLang="en-US" sz="1000"/>
                        <a:t>防犯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400935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（維持保全計画）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8179856"/>
                  </a:ext>
                </a:extLst>
              </a:tr>
              <a:tr h="233331">
                <a:tc rowSpan="2">
                  <a:txBody>
                    <a:bodyPr/>
                    <a:lstStyle/>
                    <a:p>
                      <a:r>
                        <a:rPr kumimoji="1" lang="ja-JP" altLang="en-US" sz="1000"/>
                        <a:t>総合評価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住みたさ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9105649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コスト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（万円／月）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８万円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020767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881145"/>
            <a:ext cx="430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住環境・外観・住戸平面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2B6E009F-DC16-AA43-B3CD-CB8CF640EF92}"/>
              </a:ext>
            </a:extLst>
          </p:cNvPr>
          <p:cNvSpPr txBox="1"/>
          <p:nvPr/>
        </p:nvSpPr>
        <p:spPr>
          <a:xfrm>
            <a:off x="0" y="1280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u="sng" dirty="0"/>
              <a:t>Group</a:t>
            </a:r>
            <a:r>
              <a:rPr kumimoji="1" lang="ja-JP" altLang="en-US" sz="1050" u="sng"/>
              <a:t>名・番号・氏名：</a:t>
            </a:r>
            <a:r>
              <a:rPr kumimoji="1" lang="ja-JP" altLang="en-US" sz="1050" u="sng" dirty="0"/>
              <a:t>　　　　</a:t>
            </a:r>
            <a:r>
              <a:rPr kumimoji="1" lang="ja-JP" altLang="en-US" sz="1050" u="sng"/>
              <a:t>　</a:t>
            </a:r>
            <a:r>
              <a:rPr kumimoji="1" lang="ja-JP" altLang="en-US" sz="1050" u="sng" dirty="0"/>
              <a:t>　　　　　　　　　　　　　　　</a:t>
            </a:r>
            <a:r>
              <a:rPr kumimoji="1" lang="ja-JP" altLang="en-US" sz="1050" u="sng"/>
              <a:t>　　　　　　　　　　　　</a:t>
            </a:r>
            <a:r>
              <a:rPr kumimoji="1" lang="ja-JP" altLang="en-US" sz="1050" u="sng" dirty="0"/>
              <a:t>　　　　　　　　　　　　　　　　　　　　　　　　。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982D1073-8F20-7C4E-B1E8-37E27FD4DB36}"/>
              </a:ext>
            </a:extLst>
          </p:cNvPr>
          <p:cNvSpPr txBox="1">
            <a:spLocks/>
          </p:cNvSpPr>
          <p:nvPr/>
        </p:nvSpPr>
        <p:spPr>
          <a:xfrm>
            <a:off x="10372" y="328145"/>
            <a:ext cx="9144000" cy="67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/>
              <a:t>4</a:t>
            </a:r>
            <a:r>
              <a:rPr lang="ja-JP" altLang="en-US" sz="3400" dirty="0"/>
              <a:t>人家族向け集合住宅の調査と評価　その</a:t>
            </a:r>
            <a:r>
              <a:rPr lang="en-US" altLang="ja-JP" sz="3400" dirty="0">
                <a:latin typeface="+mj-ea"/>
              </a:rPr>
              <a:t>○</a:t>
            </a:r>
            <a:r>
              <a:rPr lang="ja-JP" altLang="en-US" sz="3400" dirty="0"/>
              <a:t> ー　</a:t>
            </a:r>
            <a:r>
              <a:rPr lang="en-US" altLang="ja-JP" sz="3400" dirty="0">
                <a:latin typeface="+mj-ea"/>
              </a:rPr>
              <a:t>○○○</a:t>
            </a:r>
            <a:r>
              <a:rPr lang="ja-JP" altLang="en-US" sz="3400" dirty="0"/>
              <a:t>　</a:t>
            </a:r>
            <a:endParaRPr lang="en-US" altLang="ja-JP" sz="3400" dirty="0"/>
          </a:p>
          <a:p>
            <a:r>
              <a:rPr lang="ja-JP" altLang="en-US" sz="1200" dirty="0"/>
              <a:t>高層マンション、中層マンション、低層アパート、長屋、高齢者住宅、グループホーム、シェアハウス、ゲストハウス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17441" b="16096"/>
          <a:stretch/>
        </p:blipFill>
        <p:spPr>
          <a:xfrm>
            <a:off x="0" y="4172463"/>
            <a:ext cx="4069040" cy="270441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3658"/>
            <a:ext cx="2153735" cy="16153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642" y="1173658"/>
            <a:ext cx="2112655" cy="1584491"/>
          </a:xfrm>
          <a:prstGeom prst="rect">
            <a:avLst/>
          </a:prstGeom>
        </p:spPr>
      </p:pic>
      <p:pic>
        <p:nvPicPr>
          <p:cNvPr id="9" name="図 8" descr="スクリーンショット 2018-09-29 12.27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2788959"/>
            <a:ext cx="1622427" cy="13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59336"/>
              </p:ext>
            </p:extLst>
          </p:nvPr>
        </p:nvGraphicFramePr>
        <p:xfrm>
          <a:off x="4096460" y="991265"/>
          <a:ext cx="4958331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6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8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3331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評価項目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評価（低</a:t>
                      </a:r>
                      <a:r>
                        <a:rPr kumimoji="1" lang="en-US" altLang="ja-JP" sz="1000" dirty="0"/>
                        <a:t>1〜</a:t>
                      </a:r>
                      <a:r>
                        <a:rPr kumimoji="1" lang="ja-JP" altLang="en-US" sz="1000" dirty="0"/>
                        <a:t>５高）とコメント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31">
                <a:tc rowSpan="9">
                  <a:txBody>
                    <a:bodyPr/>
                    <a:lstStyle/>
                    <a:p>
                      <a:r>
                        <a:rPr lang="ja-JP" altLang="en-US" sz="1000" dirty="0"/>
                        <a:t>基本情報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種別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立地（最寄駅と距離）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用途地域（居住環境）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築年数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容積率・建ぺい率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階数・建築面積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住戸数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住戸面積（住戸面積）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住戸プラン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331">
                <a:tc rowSpan="12">
                  <a:txBody>
                    <a:bodyPr/>
                    <a:lstStyle/>
                    <a:p>
                      <a:r>
                        <a:rPr kumimoji="1" lang="ja-JP" altLang="en-US" sz="1000" dirty="0"/>
                        <a:t>性能評価</a:t>
                      </a:r>
                    </a:p>
                    <a:p>
                      <a:r>
                        <a:rPr kumimoji="1" lang="ja-JP" altLang="en-US" sz="1000" dirty="0"/>
                        <a:t>（長期優良住宅認定基準）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/>
                        <a:t>1.</a:t>
                      </a:r>
                      <a:r>
                        <a:rPr kumimoji="1" lang="ja-JP" altLang="en-US" sz="1000"/>
                        <a:t>構造の安定（耐震性）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2.</a:t>
                      </a:r>
                      <a:r>
                        <a:rPr kumimoji="1" lang="ja-JP" altLang="en-US" sz="1000"/>
                        <a:t>火災時の安全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3.</a:t>
                      </a:r>
                      <a:r>
                        <a:rPr kumimoji="1" lang="ja-JP" altLang="en-US" sz="1000"/>
                        <a:t>劣化の軽減（劣化対策）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4.</a:t>
                      </a:r>
                      <a:r>
                        <a:rPr kumimoji="1" lang="ja-JP" altLang="en-US" sz="1000"/>
                        <a:t>維持管理への配慮（維持管理の容易性）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4.</a:t>
                      </a:r>
                      <a:r>
                        <a:rPr kumimoji="1" lang="ja-JP" altLang="en-US" sz="1000"/>
                        <a:t>維持管理への配慮（可変性、天井高）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293263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5.</a:t>
                      </a:r>
                      <a:r>
                        <a:rPr kumimoji="1" lang="ja-JP" altLang="en-US" sz="1000"/>
                        <a:t>温熱環境（省エネルギー性）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572490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6.</a:t>
                      </a:r>
                      <a:r>
                        <a:rPr kumimoji="1" lang="ja-JP" altLang="en-US" sz="1000"/>
                        <a:t>空気環境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8741042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7.</a:t>
                      </a:r>
                      <a:r>
                        <a:rPr kumimoji="1" lang="ja-JP" altLang="en-US" sz="1000"/>
                        <a:t>光・視環境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396524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8.</a:t>
                      </a:r>
                      <a:r>
                        <a:rPr kumimoji="1" lang="ja-JP" altLang="en-US" sz="1000"/>
                        <a:t>音環境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5258676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dirty="0"/>
                        <a:t>9.</a:t>
                      </a:r>
                      <a:r>
                        <a:rPr kumimoji="1" lang="ja-JP" altLang="en-US" sz="1000" b="1"/>
                        <a:t>高齢者への配慮（バリアフリー性）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7313698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/>
                        <a:t>10.</a:t>
                      </a:r>
                      <a:r>
                        <a:rPr kumimoji="1" lang="ja-JP" altLang="en-US" sz="1000"/>
                        <a:t>防犯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9400935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（維持保全計画）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8179856"/>
                  </a:ext>
                </a:extLst>
              </a:tr>
              <a:tr h="233331">
                <a:tc rowSpan="2">
                  <a:txBody>
                    <a:bodyPr/>
                    <a:lstStyle/>
                    <a:p>
                      <a:r>
                        <a:rPr kumimoji="1" lang="ja-JP" altLang="en-US" sz="1000"/>
                        <a:t>総合評価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/>
                        <a:t>住みたさ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9105649"/>
                  </a:ext>
                </a:extLst>
              </a:tr>
              <a:tr h="233331">
                <a:tc vMerge="1"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/>
                        <a:t>コスト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（万円／月）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020767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881145"/>
            <a:ext cx="430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住環境・外観・住戸平面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2B6E009F-DC16-AA43-B3CD-CB8CF640EF92}"/>
              </a:ext>
            </a:extLst>
          </p:cNvPr>
          <p:cNvSpPr txBox="1"/>
          <p:nvPr/>
        </p:nvSpPr>
        <p:spPr>
          <a:xfrm>
            <a:off x="0" y="1280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u="sng" dirty="0"/>
              <a:t>Group</a:t>
            </a:r>
            <a:r>
              <a:rPr kumimoji="1" lang="ja-JP" altLang="en-US" sz="1050" u="sng"/>
              <a:t>名・番号・氏名：</a:t>
            </a:r>
            <a:r>
              <a:rPr kumimoji="1" lang="ja-JP" altLang="en-US" sz="1050" u="sng" dirty="0"/>
              <a:t>　　　　</a:t>
            </a:r>
            <a:r>
              <a:rPr kumimoji="1" lang="ja-JP" altLang="en-US" sz="1050" u="sng"/>
              <a:t>　</a:t>
            </a:r>
            <a:r>
              <a:rPr kumimoji="1" lang="ja-JP" altLang="en-US" sz="1050" u="sng" dirty="0"/>
              <a:t>　　　　　　　　　　　　　　　</a:t>
            </a:r>
            <a:r>
              <a:rPr kumimoji="1" lang="ja-JP" altLang="en-US" sz="1050" u="sng"/>
              <a:t>　　　　　　　　　　　　</a:t>
            </a:r>
            <a:r>
              <a:rPr kumimoji="1" lang="ja-JP" altLang="en-US" sz="1050" u="sng" dirty="0"/>
              <a:t>　　　　　　　　　　　　　　　　　　　　　　　　。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xmlns="" id="{982D1073-8F20-7C4E-B1E8-37E27FD4DB36}"/>
              </a:ext>
            </a:extLst>
          </p:cNvPr>
          <p:cNvSpPr txBox="1">
            <a:spLocks/>
          </p:cNvSpPr>
          <p:nvPr/>
        </p:nvSpPr>
        <p:spPr>
          <a:xfrm>
            <a:off x="10372" y="328145"/>
            <a:ext cx="9144000" cy="67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>
                <a:latin typeface="+mj-ea"/>
              </a:rPr>
              <a:t>○○○</a:t>
            </a:r>
            <a:r>
              <a:rPr lang="ja-JP" altLang="en-US" sz="3400"/>
              <a:t>向け</a:t>
            </a:r>
            <a:r>
              <a:rPr lang="ja-JP" altLang="en-US" sz="3400" dirty="0"/>
              <a:t>集合住宅の調査と評価　その</a:t>
            </a:r>
            <a:r>
              <a:rPr lang="en-US" altLang="ja-JP" sz="3400" dirty="0">
                <a:latin typeface="+mj-ea"/>
              </a:rPr>
              <a:t>○</a:t>
            </a:r>
            <a:r>
              <a:rPr lang="ja-JP" altLang="en-US" sz="3400" dirty="0"/>
              <a:t> ー　</a:t>
            </a:r>
            <a:r>
              <a:rPr lang="en-US" altLang="ja-JP" sz="3400" dirty="0">
                <a:latin typeface="+mj-ea"/>
              </a:rPr>
              <a:t>○○○</a:t>
            </a:r>
            <a:r>
              <a:rPr lang="ja-JP" altLang="en-US" sz="3400" dirty="0"/>
              <a:t>　</a:t>
            </a:r>
            <a:endParaRPr lang="en-US" altLang="ja-JP" sz="3400" dirty="0"/>
          </a:p>
          <a:p>
            <a:r>
              <a:rPr lang="ja-JP" altLang="en-US" sz="1200" dirty="0"/>
              <a:t>高層マンション、中層マンション、低層アパート、長屋、高齢者住宅、グループホーム、シェアハウス、ゲストハウス</a:t>
            </a:r>
          </a:p>
        </p:txBody>
      </p:sp>
    </p:spTree>
    <p:extLst>
      <p:ext uri="{BB962C8B-B14F-4D97-AF65-F5344CB8AC3E}">
        <p14:creationId xmlns:p14="http://schemas.microsoft.com/office/powerpoint/2010/main" val="71874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7441"/>
              </p:ext>
            </p:extLst>
          </p:nvPr>
        </p:nvGraphicFramePr>
        <p:xfrm>
          <a:off x="5687122" y="1733341"/>
          <a:ext cx="3231706" cy="77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0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種別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/>
                        <a:t>住みたさ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/>
                        <a:t>コスト（万円）</a:t>
                      </a:r>
                      <a:endParaRPr kumimoji="1" lang="en-US" altLang="ja-JP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100"/>
                        <a:t>１</a:t>
                      </a:r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0" y="1280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u="sng" dirty="0"/>
              <a:t>Group</a:t>
            </a:r>
            <a:r>
              <a:rPr kumimoji="1" lang="ja-JP" altLang="en-US" sz="1050" u="sng"/>
              <a:t>名・番号・氏名：</a:t>
            </a:r>
            <a:r>
              <a:rPr kumimoji="1" lang="ja-JP" altLang="en-US" sz="1050" u="sng" dirty="0"/>
              <a:t>　　　　</a:t>
            </a:r>
            <a:r>
              <a:rPr kumimoji="1" lang="ja-JP" altLang="en-US" sz="1050" u="sng"/>
              <a:t>　</a:t>
            </a:r>
            <a:r>
              <a:rPr kumimoji="1" lang="ja-JP" altLang="en-US" sz="1050" u="sng" dirty="0"/>
              <a:t>　　　　　　　　　　　　　　　</a:t>
            </a:r>
            <a:r>
              <a:rPr kumimoji="1" lang="ja-JP" altLang="en-US" sz="1050" u="sng"/>
              <a:t>　　　　　　　　　　　　</a:t>
            </a:r>
            <a:r>
              <a:rPr kumimoji="1" lang="ja-JP" altLang="en-US" sz="1050" u="sng" dirty="0"/>
              <a:t>　　　　　　　　　　　　　　　　　　　　　　　　。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xmlns="" id="{4EE70692-4CA3-7240-9BB9-E26903860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158989"/>
              </p:ext>
            </p:extLst>
          </p:nvPr>
        </p:nvGraphicFramePr>
        <p:xfrm>
          <a:off x="10372" y="1186934"/>
          <a:ext cx="5687122" cy="49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B721D8F6-A3AA-F045-AE24-32BFCE269046}"/>
              </a:ext>
            </a:extLst>
          </p:cNvPr>
          <p:cNvSpPr txBox="1">
            <a:spLocks/>
          </p:cNvSpPr>
          <p:nvPr/>
        </p:nvSpPr>
        <p:spPr>
          <a:xfrm>
            <a:off x="10372" y="391645"/>
            <a:ext cx="9144000" cy="67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○○○</a:t>
            </a:r>
            <a:r>
              <a:rPr lang="ja-JP" altLang="en-US"/>
              <a:t>向け　集合住宅の調査と評価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1200"/>
              <a:t>高層マンション、中層マンション、低層アパート、長屋、高齢者住宅、グループホーム、シェアハウス、ゲストハウス</a:t>
            </a:r>
            <a:endParaRPr lang="ja-JP" altLang="en-US" sz="1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EE52B857-A966-524F-B098-A49A3F708163}"/>
              </a:ext>
            </a:extLst>
          </p:cNvPr>
          <p:cNvSpPr txBox="1"/>
          <p:nvPr/>
        </p:nvSpPr>
        <p:spPr>
          <a:xfrm>
            <a:off x="5697494" y="2698597"/>
            <a:ext cx="3221334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/>
              <a:t>結論：「現状の集合住宅で満足していいか？」</a:t>
            </a:r>
            <a:endParaRPr kumimoji="1" lang="en-US" altLang="ja-JP" sz="1200" dirty="0"/>
          </a:p>
          <a:p>
            <a:endParaRPr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lang="en-US" altLang="ja-JP" sz="1200" dirty="0"/>
          </a:p>
          <a:p>
            <a:endParaRPr kumimoji="1" lang="en-US" altLang="ja-JP" sz="1200" dirty="0"/>
          </a:p>
          <a:p>
            <a:endParaRPr kumimoji="1" lang="en-US" altLang="ja-JP" sz="1200" dirty="0"/>
          </a:p>
          <a:p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47695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5687122" y="1186934"/>
          <a:ext cx="3231706" cy="5514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684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種別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住みたさ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コスト</a:t>
                      </a:r>
                      <a:endParaRPr kumimoji="1" lang="en-US" altLang="ja-JP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２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３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４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５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６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７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１２</a:t>
                      </a:r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914374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1104452"/>
                  </a:ext>
                </a:extLst>
              </a:tr>
              <a:tr h="344684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１６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047998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0" y="1280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u="sng" dirty="0"/>
              <a:t>Group</a:t>
            </a:r>
            <a:r>
              <a:rPr kumimoji="1" lang="ja-JP" altLang="en-US" sz="1050" u="sng"/>
              <a:t>名・番号・氏名：</a:t>
            </a:r>
            <a:r>
              <a:rPr kumimoji="1" lang="ja-JP" altLang="en-US" sz="1050" u="sng" dirty="0"/>
              <a:t>　　　　</a:t>
            </a:r>
            <a:r>
              <a:rPr kumimoji="1" lang="ja-JP" altLang="en-US" sz="1050" u="sng"/>
              <a:t>　</a:t>
            </a:r>
            <a:r>
              <a:rPr kumimoji="1" lang="ja-JP" altLang="en-US" sz="1050" u="sng" dirty="0"/>
              <a:t>　　　　　　　　　　　　　　　</a:t>
            </a:r>
            <a:r>
              <a:rPr kumimoji="1" lang="ja-JP" altLang="en-US" sz="1050" u="sng"/>
              <a:t>　　　　　　　　　　　　</a:t>
            </a:r>
            <a:r>
              <a:rPr kumimoji="1" lang="ja-JP" altLang="en-US" sz="1050" u="sng" dirty="0"/>
              <a:t>　　　　　　　　　　　　　　　　　　　　　　　　。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xmlns="" id="{4EE70692-4CA3-7240-9BB9-E26903860CB7}"/>
              </a:ext>
            </a:extLst>
          </p:cNvPr>
          <p:cNvGraphicFramePr/>
          <p:nvPr>
            <p:extLst/>
          </p:nvPr>
        </p:nvGraphicFramePr>
        <p:xfrm>
          <a:off x="10372" y="1186934"/>
          <a:ext cx="5687122" cy="493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タイトル 1">
            <a:extLst>
              <a:ext uri="{FF2B5EF4-FFF2-40B4-BE49-F238E27FC236}">
                <a16:creationId xmlns:a16="http://schemas.microsoft.com/office/drawing/2014/main" xmlns="" id="{B721D8F6-A3AA-F045-AE24-32BFCE269046}"/>
              </a:ext>
            </a:extLst>
          </p:cNvPr>
          <p:cNvSpPr txBox="1">
            <a:spLocks/>
          </p:cNvSpPr>
          <p:nvPr/>
        </p:nvSpPr>
        <p:spPr>
          <a:xfrm>
            <a:off x="10372" y="391645"/>
            <a:ext cx="9144000" cy="67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○○○</a:t>
            </a:r>
            <a:r>
              <a:rPr lang="ja-JP" altLang="en-US"/>
              <a:t>向け　集合住宅の調査と評価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1200"/>
              <a:t>高層マンション、中層マンション、低層アパート、長屋、高齢者住宅、グループホーム、シェアハウス、ゲストハウス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901067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449</Words>
  <Application>Microsoft Macintosh PowerPoint</Application>
  <PresentationFormat>画面に合わせる (4:3)</PresentationFormat>
  <Paragraphs>115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大阪市立大学大学院生活科学研究科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集合住宅の調査と評価</dc:title>
  <dc:creator>森 一彦</dc:creator>
  <cp:lastModifiedBy>森 一彦</cp:lastModifiedBy>
  <cp:revision>63</cp:revision>
  <cp:lastPrinted>2018-10-01T02:55:33Z</cp:lastPrinted>
  <dcterms:created xsi:type="dcterms:W3CDTF">2018-09-24T04:50:52Z</dcterms:created>
  <dcterms:modified xsi:type="dcterms:W3CDTF">2018-10-01T03:21:27Z</dcterms:modified>
</cp:coreProperties>
</file>