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833" r:id="rId2"/>
    <p:sldId id="835" r:id="rId3"/>
    <p:sldId id="831" r:id="rId4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テーマ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28"/>
    <p:restoredTop sz="99820" autoAdjust="0"/>
  </p:normalViewPr>
  <p:slideViewPr>
    <p:cSldViewPr snapToGrid="0" snapToObjects="1">
      <p:cViewPr varScale="1">
        <p:scale>
          <a:sx n="97" d="100"/>
          <a:sy n="97" d="100"/>
        </p:scale>
        <p:origin x="-7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 smtClean="0"/>
              <a:t>アクセシビリティ</a:t>
            </a:r>
            <a:r>
              <a:rPr lang="ja-JP" altLang="en-US" dirty="0" smtClean="0"/>
              <a:t>　ー　</a:t>
            </a:r>
            <a:r>
              <a:rPr lang="ja-JP" altLang="en-US" dirty="0" smtClean="0"/>
              <a:t>居住性</a:t>
            </a:r>
            <a:r>
              <a:rPr lang="ja-JP" altLang="en-US" dirty="0"/>
              <a:t>　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住みたさ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Sheet1!$A$2:$A$17</c:f>
              <c:numCache>
                <c:formatCode>General</c:formatCode>
                <c:ptCount val="16"/>
                <c:pt idx="0">
                  <c:v>2.0</c:v>
                </c:pt>
                <c:pt idx="1">
                  <c:v>4.0</c:v>
                </c:pt>
                <c:pt idx="2">
                  <c:v>4.0</c:v>
                </c:pt>
                <c:pt idx="3">
                  <c:v>4.0</c:v>
                </c:pt>
                <c:pt idx="4">
                  <c:v>2.0</c:v>
                </c:pt>
                <c:pt idx="5">
                  <c:v>4.0</c:v>
                </c:pt>
                <c:pt idx="6">
                  <c:v>2.0</c:v>
                </c:pt>
                <c:pt idx="7">
                  <c:v>4.0</c:v>
                </c:pt>
                <c:pt idx="8">
                  <c:v>2.0</c:v>
                </c:pt>
                <c:pt idx="9">
                  <c:v>4.0</c:v>
                </c:pt>
                <c:pt idx="10">
                  <c:v>5.0</c:v>
                </c:pt>
                <c:pt idx="11">
                  <c:v>4.0</c:v>
                </c:pt>
                <c:pt idx="12">
                  <c:v>3.0</c:v>
                </c:pt>
                <c:pt idx="13">
                  <c:v>2.0</c:v>
                </c:pt>
                <c:pt idx="14">
                  <c:v>3.0</c:v>
                </c:pt>
                <c:pt idx="15">
                  <c:v>2.0</c:v>
                </c:pt>
              </c:numCache>
            </c:numRef>
          </c:xVal>
          <c:yVal>
            <c:numRef>
              <c:f>Sheet1!$B$2:$B$17</c:f>
              <c:numCache>
                <c:formatCode>General</c:formatCode>
                <c:ptCount val="16"/>
                <c:pt idx="0">
                  <c:v>5.8</c:v>
                </c:pt>
                <c:pt idx="1">
                  <c:v>14.0</c:v>
                </c:pt>
                <c:pt idx="2">
                  <c:v>5.0</c:v>
                </c:pt>
                <c:pt idx="3">
                  <c:v>4.8</c:v>
                </c:pt>
                <c:pt idx="4">
                  <c:v>3.7</c:v>
                </c:pt>
                <c:pt idx="5">
                  <c:v>6.3</c:v>
                </c:pt>
                <c:pt idx="6">
                  <c:v>5.6</c:v>
                </c:pt>
                <c:pt idx="7">
                  <c:v>8.5</c:v>
                </c:pt>
                <c:pt idx="8">
                  <c:v>2.9</c:v>
                </c:pt>
                <c:pt idx="9">
                  <c:v>5.3</c:v>
                </c:pt>
                <c:pt idx="10">
                  <c:v>4.0</c:v>
                </c:pt>
                <c:pt idx="11">
                  <c:v>4.0</c:v>
                </c:pt>
                <c:pt idx="12">
                  <c:v>5.4</c:v>
                </c:pt>
                <c:pt idx="13">
                  <c:v>7.94</c:v>
                </c:pt>
                <c:pt idx="14">
                  <c:v>5.5</c:v>
                </c:pt>
                <c:pt idx="15">
                  <c:v>5.05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B48-BA47-B891-9AD274A139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27985160"/>
        <c:axId val="-2130606776"/>
      </c:scatterChart>
      <c:valAx>
        <c:axId val="-21279851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-2130606776"/>
        <c:crosses val="autoZero"/>
        <c:crossBetween val="midCat"/>
      </c:valAx>
      <c:valAx>
        <c:axId val="-2130606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-212798516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C43F4-07F5-504F-B8DB-20B6527FBE41}" type="datetimeFigureOut">
              <a:rPr kumimoji="1" lang="ja-JP" altLang="en-US" smtClean="0"/>
              <a:t>18/10/05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2695D-946D-5949-B1A7-BABB63C823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057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B57A-26C1-3546-BE14-478CCC39F6CB}" type="datetimeFigureOut">
              <a:rPr kumimoji="1" lang="ja-JP" altLang="en-US" smtClean="0"/>
              <a:t>18/10/05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84E6-A072-944E-AD03-11E06DA742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598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B57A-26C1-3546-BE14-478CCC39F6CB}" type="datetimeFigureOut">
              <a:rPr kumimoji="1" lang="ja-JP" altLang="en-US" smtClean="0"/>
              <a:t>18/10/05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84E6-A072-944E-AD03-11E06DA742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1252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B57A-26C1-3546-BE14-478CCC39F6CB}" type="datetimeFigureOut">
              <a:rPr kumimoji="1" lang="ja-JP" altLang="en-US" smtClean="0"/>
              <a:t>18/10/05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84E6-A072-944E-AD03-11E06DA742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664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B57A-26C1-3546-BE14-478CCC39F6CB}" type="datetimeFigureOut">
              <a:rPr kumimoji="1" lang="ja-JP" altLang="en-US" smtClean="0"/>
              <a:t>18/10/05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84E6-A072-944E-AD03-11E06DA742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469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B57A-26C1-3546-BE14-478CCC39F6CB}" type="datetimeFigureOut">
              <a:rPr kumimoji="1" lang="ja-JP" altLang="en-US" smtClean="0"/>
              <a:t>18/10/05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84E6-A072-944E-AD03-11E06DA742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5325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B57A-26C1-3546-BE14-478CCC39F6CB}" type="datetimeFigureOut">
              <a:rPr kumimoji="1" lang="ja-JP" altLang="en-US" smtClean="0"/>
              <a:t>18/10/05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84E6-A072-944E-AD03-11E06DA742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541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B57A-26C1-3546-BE14-478CCC39F6CB}" type="datetimeFigureOut">
              <a:rPr kumimoji="1" lang="ja-JP" altLang="en-US" smtClean="0"/>
              <a:t>18/10/05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84E6-A072-944E-AD03-11E06DA742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870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B57A-26C1-3546-BE14-478CCC39F6CB}" type="datetimeFigureOut">
              <a:rPr kumimoji="1" lang="ja-JP" altLang="en-US" smtClean="0"/>
              <a:t>18/10/05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84E6-A072-944E-AD03-11E06DA742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893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B57A-26C1-3546-BE14-478CCC39F6CB}" type="datetimeFigureOut">
              <a:rPr kumimoji="1" lang="ja-JP" altLang="en-US" smtClean="0"/>
              <a:t>18/10/05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84E6-A072-944E-AD03-11E06DA742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201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B57A-26C1-3546-BE14-478CCC39F6CB}" type="datetimeFigureOut">
              <a:rPr kumimoji="1" lang="ja-JP" altLang="en-US" smtClean="0"/>
              <a:t>18/10/05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84E6-A072-944E-AD03-11E06DA742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88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B57A-26C1-3546-BE14-478CCC39F6CB}" type="datetimeFigureOut">
              <a:rPr kumimoji="1" lang="ja-JP" altLang="en-US" smtClean="0"/>
              <a:t>18/10/05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84E6-A072-944E-AD03-11E06DA742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1900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4B57A-26C1-3546-BE14-478CCC39F6CB}" type="datetimeFigureOut">
              <a:rPr kumimoji="1" lang="ja-JP" altLang="en-US" smtClean="0"/>
              <a:t>18/10/05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F84E6-A072-944E-AD03-11E06DA742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378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011174"/>
              </p:ext>
            </p:extLst>
          </p:nvPr>
        </p:nvGraphicFramePr>
        <p:xfrm>
          <a:off x="4096460" y="1082923"/>
          <a:ext cx="4958331" cy="5699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60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831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237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15367"/>
              </a:tblGrid>
              <a:tr h="233331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評価項目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/>
                        <a:t>評価低</a:t>
                      </a:r>
                      <a:r>
                        <a:rPr kumimoji="1" lang="en-US" altLang="ja-JP" sz="1000" dirty="0" smtClean="0"/>
                        <a:t>1</a:t>
                      </a:r>
                    </a:p>
                    <a:p>
                      <a:pPr algn="ctr"/>
                      <a:r>
                        <a:rPr kumimoji="1" lang="en-US" altLang="ja-JP" sz="1000" dirty="0" smtClean="0"/>
                        <a:t>〜</a:t>
                      </a:r>
                    </a:p>
                    <a:p>
                      <a:pPr algn="ctr"/>
                      <a:r>
                        <a:rPr kumimoji="1" lang="ja-JP" altLang="en-US" sz="1000" dirty="0" smtClean="0"/>
                        <a:t>高</a:t>
                      </a:r>
                      <a:r>
                        <a:rPr kumimoji="1" lang="en-US" altLang="ja-JP" sz="1000" dirty="0" smtClean="0"/>
                        <a:t>5</a:t>
                      </a:r>
                      <a:endParaRPr kumimoji="1" lang="ja-JP" altLang="en-US" sz="10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コメント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3331">
                <a:tc rowSpan="9">
                  <a:txBody>
                    <a:bodyPr/>
                    <a:lstStyle/>
                    <a:p>
                      <a:r>
                        <a:rPr lang="ja-JP" altLang="en-US" sz="1000" dirty="0"/>
                        <a:t>基本情報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種別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3331">
                <a:tc vMerge="1">
                  <a:txBody>
                    <a:bodyPr/>
                    <a:lstStyle/>
                    <a:p>
                      <a:endParaRPr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立地（最寄駅と距離）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3331">
                <a:tc vMerge="1">
                  <a:txBody>
                    <a:bodyPr/>
                    <a:lstStyle/>
                    <a:p>
                      <a:endParaRPr lang="ja-JP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用途地域（居住環境）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333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築年数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33331">
                <a:tc vMerge="1">
                  <a:txBody>
                    <a:bodyPr/>
                    <a:lstStyle/>
                    <a:p>
                      <a:endParaRPr lang="ja-JP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/>
                        <a:t>容積率・建ぺい率</a:t>
                      </a:r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3331">
                <a:tc vMerge="1">
                  <a:txBody>
                    <a:bodyPr/>
                    <a:lstStyle/>
                    <a:p>
                      <a:endParaRPr lang="ja-JP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/>
                        <a:t>階数・建築面積</a:t>
                      </a:r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3331">
                <a:tc vMerge="1">
                  <a:txBody>
                    <a:bodyPr/>
                    <a:lstStyle/>
                    <a:p>
                      <a:endParaRPr lang="ja-JP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利用者人数</a:t>
                      </a:r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3331">
                <a:tc vMerge="1">
                  <a:txBody>
                    <a:bodyPr/>
                    <a:lstStyle/>
                    <a:p>
                      <a:endParaRPr lang="ja-JP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床</a:t>
                      </a:r>
                      <a:r>
                        <a:rPr kumimoji="1" lang="ja-JP" altLang="en-US" sz="1000" dirty="0" smtClean="0"/>
                        <a:t>面積</a:t>
                      </a:r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kumimoji="1" lang="en-US" altLang="ja-JP" sz="10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kumimoji="1" lang="en-US" altLang="ja-JP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3331">
                <a:tc vMerge="1">
                  <a:txBody>
                    <a:bodyPr/>
                    <a:lstStyle/>
                    <a:p>
                      <a:endParaRPr lang="ja-JP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平面</a:t>
                      </a:r>
                      <a:r>
                        <a:rPr kumimoji="1" lang="ja-JP" altLang="en-US" sz="1000" dirty="0" smtClean="0"/>
                        <a:t>プラン</a:t>
                      </a:r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3331">
                <a:tc rowSpan="6">
                  <a:txBody>
                    <a:bodyPr/>
                    <a:lstStyle/>
                    <a:p>
                      <a:r>
                        <a:rPr kumimoji="1" lang="ja-JP" altLang="en-US" sz="1000" dirty="0"/>
                        <a:t>性能</a:t>
                      </a:r>
                      <a:r>
                        <a:rPr kumimoji="1" lang="ja-JP" altLang="en-US" sz="1000" dirty="0" smtClean="0"/>
                        <a:t>評価</a:t>
                      </a:r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/>
                        <a:t>1</a:t>
                      </a:r>
                      <a:r>
                        <a:rPr kumimoji="1" lang="en-US" altLang="ja-JP" sz="1000" dirty="0" smtClean="0"/>
                        <a:t>.</a:t>
                      </a:r>
                      <a:r>
                        <a:rPr kumimoji="1" lang="ja-JP" altLang="en-US" sz="1000" dirty="0" smtClean="0"/>
                        <a:t>玄関</a:t>
                      </a:r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3331">
                <a:tc vMerge="1">
                  <a:txBody>
                    <a:bodyPr/>
                    <a:lstStyle/>
                    <a:p>
                      <a:endParaRPr kumimoji="1" lang="ja-JP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2</a:t>
                      </a:r>
                      <a:r>
                        <a:rPr kumimoji="1" lang="en-US" altLang="ja-JP" sz="1000" dirty="0" smtClean="0"/>
                        <a:t>.</a:t>
                      </a:r>
                      <a:r>
                        <a:rPr kumimoji="1" lang="ja-JP" altLang="en-US" sz="1000" dirty="0" smtClean="0"/>
                        <a:t>廊下</a:t>
                      </a:r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33331">
                <a:tc vMerge="1">
                  <a:txBody>
                    <a:bodyPr/>
                    <a:lstStyle/>
                    <a:p>
                      <a:endParaRPr kumimoji="1" lang="ja-JP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3</a:t>
                      </a:r>
                      <a:r>
                        <a:rPr kumimoji="1" lang="en-US" altLang="ja-JP" sz="1000" dirty="0" smtClean="0"/>
                        <a:t>.</a:t>
                      </a:r>
                      <a:r>
                        <a:rPr kumimoji="1" lang="ja-JP" altLang="en-US" sz="1000" dirty="0" smtClean="0"/>
                        <a:t>段差</a:t>
                      </a:r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33331">
                <a:tc vMerge="1">
                  <a:txBody>
                    <a:bodyPr/>
                    <a:lstStyle/>
                    <a:p>
                      <a:endParaRPr kumimoji="1" lang="ja-JP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4</a:t>
                      </a:r>
                      <a:r>
                        <a:rPr kumimoji="1" lang="en-US" altLang="ja-JP" sz="1000" dirty="0" smtClean="0"/>
                        <a:t>.</a:t>
                      </a:r>
                      <a:r>
                        <a:rPr kumimoji="1" lang="ja-JP" altLang="en-US" sz="1000" dirty="0" smtClean="0"/>
                        <a:t>手すり</a:t>
                      </a:r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33331">
                <a:tc vMerge="1">
                  <a:txBody>
                    <a:bodyPr/>
                    <a:lstStyle/>
                    <a:p>
                      <a:endParaRPr kumimoji="1" lang="ja-JP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5</a:t>
                      </a:r>
                      <a:r>
                        <a:rPr kumimoji="1" lang="en-US" altLang="ja-JP" sz="1000" dirty="0" smtClean="0"/>
                        <a:t>.</a:t>
                      </a:r>
                      <a:r>
                        <a:rPr kumimoji="1" lang="ja-JP" altLang="en-US" sz="1000" dirty="0" smtClean="0"/>
                        <a:t>エレベータ</a:t>
                      </a:r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3968572490"/>
                  </a:ext>
                </a:extLst>
              </a:tr>
              <a:tr h="233331">
                <a:tc vMerge="1">
                  <a:txBody>
                    <a:bodyPr/>
                    <a:lstStyle/>
                    <a:p>
                      <a:endParaRPr kumimoji="1" lang="ja-JP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6</a:t>
                      </a:r>
                      <a:r>
                        <a:rPr kumimoji="1" lang="en-US" altLang="ja-JP" sz="1000" dirty="0" smtClean="0"/>
                        <a:t>.</a:t>
                      </a:r>
                      <a:r>
                        <a:rPr kumimoji="1" lang="ja-JP" altLang="en-US" sz="1000" dirty="0" smtClean="0"/>
                        <a:t>開口</a:t>
                      </a:r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4108741042"/>
                  </a:ext>
                </a:extLst>
              </a:tr>
              <a:tr h="233331"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総合評価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アクセシビリティ</a:t>
                      </a:r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179105649"/>
                  </a:ext>
                </a:extLst>
              </a:tr>
              <a:tr h="233331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気付き</a:t>
                      </a:r>
                      <a:endParaRPr kumimoji="1" lang="ja-JP" altLang="en-US" sz="1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3333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感想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ja-JP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10372" y="1015448"/>
            <a:ext cx="4086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平面図や玄関、廊下、段差、手すり、エレベータなどの写真</a:t>
            </a:r>
            <a:endParaRPr kumimoji="1" lang="ja-JP" altLang="en-US" sz="12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xmlns="" id="{2B6E009F-DC16-AA43-B3CD-CB8CF640EF92}"/>
              </a:ext>
            </a:extLst>
          </p:cNvPr>
          <p:cNvSpPr txBox="1"/>
          <p:nvPr/>
        </p:nvSpPr>
        <p:spPr>
          <a:xfrm>
            <a:off x="0" y="12804"/>
            <a:ext cx="9144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u="sng" dirty="0"/>
              <a:t>Group</a:t>
            </a:r>
            <a:r>
              <a:rPr kumimoji="1" lang="ja-JP" altLang="en-US" sz="1050" u="sng" dirty="0"/>
              <a:t>名・番号・氏名</a:t>
            </a:r>
            <a:r>
              <a:rPr kumimoji="1" lang="ja-JP" altLang="en-US" sz="1050" u="sng" dirty="0" smtClean="0"/>
              <a:t>：</a:t>
            </a:r>
            <a:r>
              <a:rPr kumimoji="1" lang="ja-JP" altLang="en-US" sz="1050" u="sng" dirty="0"/>
              <a:t>　　　　　　　　　　　　　　　　　　　　　　　　　　　　　　　　　　　　　　　　　　　　　　　　　　　　　。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xmlns="" id="{982D1073-8F20-7C4E-B1E8-37E27FD4DB36}"/>
              </a:ext>
            </a:extLst>
          </p:cNvPr>
          <p:cNvSpPr txBox="1">
            <a:spLocks/>
          </p:cNvSpPr>
          <p:nvPr/>
        </p:nvSpPr>
        <p:spPr>
          <a:xfrm>
            <a:off x="10372" y="328145"/>
            <a:ext cx="9144000" cy="670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400" dirty="0" smtClean="0">
                <a:latin typeface="+mj-ea"/>
              </a:rPr>
              <a:t>○○○○</a:t>
            </a:r>
            <a:r>
              <a:rPr lang="ja-JP" altLang="en-US" sz="3400" dirty="0" smtClean="0">
                <a:latin typeface="+mj-ea"/>
              </a:rPr>
              <a:t>の</a:t>
            </a:r>
            <a:r>
              <a:rPr lang="ja-JP" altLang="en-US" sz="3400" dirty="0" smtClean="0">
                <a:latin typeface="+mj-ea"/>
              </a:rPr>
              <a:t>アクセシビリティ</a:t>
            </a:r>
            <a:r>
              <a:rPr lang="ja-JP" altLang="en-US" sz="3400" dirty="0" smtClean="0">
                <a:latin typeface="+mj-ea"/>
              </a:rPr>
              <a:t>評価</a:t>
            </a:r>
            <a:r>
              <a:rPr lang="ja-JP" altLang="en-US" sz="3400" dirty="0">
                <a:latin typeface="+mj-ea"/>
              </a:rPr>
              <a:t>　</a:t>
            </a:r>
            <a:r>
              <a:rPr lang="ja-JP" altLang="en-US" sz="3400" dirty="0" smtClean="0">
                <a:latin typeface="+mj-ea"/>
              </a:rPr>
              <a:t>その</a:t>
            </a:r>
            <a:r>
              <a:rPr lang="en-US" altLang="ja-JP" sz="3400" dirty="0" smtClean="0">
                <a:latin typeface="+mj-ea"/>
              </a:rPr>
              <a:t>○</a:t>
            </a:r>
            <a:r>
              <a:rPr lang="ja-JP" altLang="en-US" sz="3400" dirty="0" smtClean="0">
                <a:latin typeface="+mj-ea"/>
              </a:rPr>
              <a:t>ー</a:t>
            </a:r>
            <a:r>
              <a:rPr lang="en-US" altLang="ja-JP" sz="3400" dirty="0">
                <a:latin typeface="+mj-ea"/>
              </a:rPr>
              <a:t>○○○○</a:t>
            </a:r>
            <a:r>
              <a:rPr lang="ja-JP" altLang="en-US" sz="3400" dirty="0">
                <a:latin typeface="+mj-ea"/>
              </a:rPr>
              <a:t>　</a:t>
            </a:r>
            <a:endParaRPr lang="en-US" altLang="ja-JP" sz="3400" dirty="0">
              <a:latin typeface="+mj-ea"/>
            </a:endParaRPr>
          </a:p>
          <a:p>
            <a:r>
              <a:rPr lang="ja-JP" altLang="en-US" sz="1200" dirty="0">
                <a:latin typeface="+mj-ea"/>
              </a:rPr>
              <a:t>特別養護老人ホーム、デイサービス、有料老人ホーム、グループホーム、小規模多機能ほか</a:t>
            </a:r>
            <a:endParaRPr lang="ja-JP" altLang="en-US" sz="12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689931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0" y="1023322"/>
            <a:ext cx="4305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平面図や居室、トイレ、洗面、浴室、キッチンなどの写真</a:t>
            </a:r>
            <a:endParaRPr kumimoji="1" lang="ja-JP" altLang="en-US" sz="12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xmlns="" id="{2B6E009F-DC16-AA43-B3CD-CB8CF640EF92}"/>
              </a:ext>
            </a:extLst>
          </p:cNvPr>
          <p:cNvSpPr txBox="1"/>
          <p:nvPr/>
        </p:nvSpPr>
        <p:spPr>
          <a:xfrm>
            <a:off x="0" y="12804"/>
            <a:ext cx="9144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u="sng" dirty="0"/>
              <a:t>Group</a:t>
            </a:r>
            <a:r>
              <a:rPr kumimoji="1" lang="ja-JP" altLang="en-US" sz="1050" u="sng" dirty="0"/>
              <a:t>名・番号・氏名：　　　１</a:t>
            </a:r>
            <a:r>
              <a:rPr kumimoji="1" lang="en-US" altLang="ja-JP" sz="1050" u="sng" dirty="0"/>
              <a:t>Group</a:t>
            </a:r>
            <a:r>
              <a:rPr kumimoji="1" lang="ja-JP" altLang="en-US" sz="1050" u="sng" dirty="0"/>
              <a:t>　秋月　池田　石井　井手　井上　　　　　　　　　　　　　　　　　　　　　　　　　　　　　　　　　　　　　　　　　　　　　　　　　　　　　。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xmlns="" id="{982D1073-8F20-7C4E-B1E8-37E27FD4DB36}"/>
              </a:ext>
            </a:extLst>
          </p:cNvPr>
          <p:cNvSpPr txBox="1">
            <a:spLocks/>
          </p:cNvSpPr>
          <p:nvPr/>
        </p:nvSpPr>
        <p:spPr>
          <a:xfrm>
            <a:off x="10372" y="328145"/>
            <a:ext cx="9144000" cy="670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400" dirty="0" smtClean="0">
                <a:latin typeface="+mj-ea"/>
              </a:rPr>
              <a:t>○○○○</a:t>
            </a:r>
            <a:r>
              <a:rPr lang="ja-JP" altLang="en-US" sz="3400" dirty="0" smtClean="0">
                <a:latin typeface="+mj-ea"/>
              </a:rPr>
              <a:t>の</a:t>
            </a:r>
            <a:r>
              <a:rPr lang="ja-JP" altLang="en-US" sz="3400" dirty="0" smtClean="0">
                <a:latin typeface="+mj-ea"/>
              </a:rPr>
              <a:t>居住性</a:t>
            </a:r>
            <a:r>
              <a:rPr lang="ja-JP" altLang="en-US" sz="3400" dirty="0" smtClean="0">
                <a:latin typeface="+mj-ea"/>
              </a:rPr>
              <a:t>評価</a:t>
            </a:r>
            <a:r>
              <a:rPr lang="ja-JP" altLang="en-US" sz="3400" dirty="0">
                <a:latin typeface="+mj-ea"/>
              </a:rPr>
              <a:t>　</a:t>
            </a:r>
            <a:r>
              <a:rPr lang="ja-JP" altLang="en-US" sz="3400" dirty="0" smtClean="0">
                <a:latin typeface="+mj-ea"/>
              </a:rPr>
              <a:t>その</a:t>
            </a:r>
            <a:r>
              <a:rPr lang="en-US" altLang="ja-JP" sz="3400" dirty="0" smtClean="0">
                <a:latin typeface="+mj-ea"/>
              </a:rPr>
              <a:t>○</a:t>
            </a:r>
            <a:r>
              <a:rPr lang="ja-JP" altLang="en-US" sz="3400" dirty="0" smtClean="0">
                <a:latin typeface="+mj-ea"/>
              </a:rPr>
              <a:t>ー</a:t>
            </a:r>
            <a:r>
              <a:rPr lang="en-US" altLang="ja-JP" sz="3400" dirty="0">
                <a:latin typeface="+mj-ea"/>
              </a:rPr>
              <a:t>○○○○</a:t>
            </a:r>
            <a:r>
              <a:rPr lang="ja-JP" altLang="en-US" sz="3400" dirty="0">
                <a:latin typeface="+mj-ea"/>
              </a:rPr>
              <a:t>　</a:t>
            </a:r>
            <a:endParaRPr lang="en-US" altLang="ja-JP" sz="3400" dirty="0">
              <a:latin typeface="+mj-ea"/>
            </a:endParaRPr>
          </a:p>
          <a:p>
            <a:r>
              <a:rPr lang="ja-JP" altLang="en-US" sz="1200" dirty="0" smtClean="0">
                <a:latin typeface="+mj-ea"/>
              </a:rPr>
              <a:t>特別養護老人ホーム</a:t>
            </a:r>
            <a:r>
              <a:rPr lang="ja-JP" altLang="en-US" sz="1200" dirty="0" smtClean="0">
                <a:latin typeface="+mj-ea"/>
              </a:rPr>
              <a:t>、</a:t>
            </a:r>
            <a:r>
              <a:rPr lang="ja-JP" altLang="en-US" sz="1200" dirty="0" smtClean="0">
                <a:latin typeface="+mj-ea"/>
              </a:rPr>
              <a:t>デイサービス、有料老人</a:t>
            </a:r>
            <a:r>
              <a:rPr lang="ja-JP" altLang="en-US" sz="1200" dirty="0" smtClean="0">
                <a:latin typeface="+mj-ea"/>
              </a:rPr>
              <a:t>ホーム</a:t>
            </a:r>
            <a:r>
              <a:rPr lang="ja-JP" altLang="en-US" sz="1200" dirty="0" smtClean="0">
                <a:latin typeface="+mj-ea"/>
              </a:rPr>
              <a:t>、</a:t>
            </a:r>
            <a:r>
              <a:rPr lang="ja-JP" altLang="en-US" sz="1200" dirty="0">
                <a:latin typeface="+mj-ea"/>
              </a:rPr>
              <a:t>グループホーム</a:t>
            </a:r>
            <a:r>
              <a:rPr lang="ja-JP" altLang="en-US" sz="1200" dirty="0" smtClean="0">
                <a:latin typeface="+mj-ea"/>
              </a:rPr>
              <a:t>、</a:t>
            </a:r>
            <a:r>
              <a:rPr lang="ja-JP" altLang="en-US" sz="1200" dirty="0" smtClean="0">
                <a:latin typeface="+mj-ea"/>
              </a:rPr>
              <a:t>小規模多機能ほか</a:t>
            </a:r>
            <a:endParaRPr lang="ja-JP" altLang="en-US" sz="1200" dirty="0">
              <a:latin typeface="+mj-ea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937856"/>
              </p:ext>
            </p:extLst>
          </p:nvPr>
        </p:nvGraphicFramePr>
        <p:xfrm>
          <a:off x="4096460" y="1017453"/>
          <a:ext cx="4958331" cy="5852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60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831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237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15367"/>
              </a:tblGrid>
              <a:tr h="233331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評価項目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/>
                        <a:t>評価低</a:t>
                      </a:r>
                      <a:r>
                        <a:rPr kumimoji="1" lang="en-US" altLang="ja-JP" sz="1000" dirty="0" smtClean="0"/>
                        <a:t>1</a:t>
                      </a:r>
                    </a:p>
                    <a:p>
                      <a:pPr algn="ctr"/>
                      <a:r>
                        <a:rPr kumimoji="1" lang="en-US" altLang="ja-JP" sz="1000" dirty="0" smtClean="0"/>
                        <a:t>〜</a:t>
                      </a:r>
                    </a:p>
                    <a:p>
                      <a:pPr algn="ctr"/>
                      <a:r>
                        <a:rPr kumimoji="1" lang="ja-JP" altLang="en-US" sz="1000" dirty="0" smtClean="0"/>
                        <a:t>高</a:t>
                      </a:r>
                      <a:r>
                        <a:rPr kumimoji="1" lang="en-US" altLang="ja-JP" sz="1000" dirty="0" smtClean="0"/>
                        <a:t>5</a:t>
                      </a:r>
                      <a:endParaRPr kumimoji="1" lang="ja-JP" altLang="en-US" sz="10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コメント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3331">
                <a:tc rowSpan="9">
                  <a:txBody>
                    <a:bodyPr/>
                    <a:lstStyle/>
                    <a:p>
                      <a:r>
                        <a:rPr lang="ja-JP" altLang="en-US" sz="1000" dirty="0"/>
                        <a:t>基本情報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種別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3331">
                <a:tc vMerge="1">
                  <a:txBody>
                    <a:bodyPr/>
                    <a:lstStyle/>
                    <a:p>
                      <a:endParaRPr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立地（最寄駅と距離）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3331">
                <a:tc vMerge="1">
                  <a:txBody>
                    <a:bodyPr/>
                    <a:lstStyle/>
                    <a:p>
                      <a:endParaRPr lang="ja-JP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用途地域（居住環境）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333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築年数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33331">
                <a:tc vMerge="1">
                  <a:txBody>
                    <a:bodyPr/>
                    <a:lstStyle/>
                    <a:p>
                      <a:endParaRPr lang="ja-JP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/>
                        <a:t>容積率・建ぺい率</a:t>
                      </a:r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3331">
                <a:tc vMerge="1">
                  <a:txBody>
                    <a:bodyPr/>
                    <a:lstStyle/>
                    <a:p>
                      <a:endParaRPr lang="ja-JP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/>
                        <a:t>階数・建築面積</a:t>
                      </a:r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3331">
                <a:tc vMerge="1">
                  <a:txBody>
                    <a:bodyPr/>
                    <a:lstStyle/>
                    <a:p>
                      <a:endParaRPr lang="ja-JP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利用者人数</a:t>
                      </a:r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3331">
                <a:tc vMerge="1">
                  <a:txBody>
                    <a:bodyPr/>
                    <a:lstStyle/>
                    <a:p>
                      <a:endParaRPr lang="ja-JP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床</a:t>
                      </a:r>
                      <a:r>
                        <a:rPr kumimoji="1" lang="ja-JP" altLang="en-US" sz="1000" dirty="0" smtClean="0"/>
                        <a:t>面積</a:t>
                      </a:r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kumimoji="1" lang="en-US" altLang="ja-JP" sz="10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kumimoji="1" lang="en-US" altLang="ja-JP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3331">
                <a:tc vMerge="1">
                  <a:txBody>
                    <a:bodyPr/>
                    <a:lstStyle/>
                    <a:p>
                      <a:endParaRPr lang="ja-JP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平面</a:t>
                      </a:r>
                      <a:r>
                        <a:rPr kumimoji="1" lang="ja-JP" altLang="en-US" sz="1000" dirty="0" smtClean="0"/>
                        <a:t>プラン</a:t>
                      </a:r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3331">
                <a:tc rowSpan="6">
                  <a:txBody>
                    <a:bodyPr/>
                    <a:lstStyle/>
                    <a:p>
                      <a:r>
                        <a:rPr kumimoji="1" lang="ja-JP" altLang="en-US" sz="1000" dirty="0"/>
                        <a:t>性能</a:t>
                      </a:r>
                      <a:r>
                        <a:rPr kumimoji="1" lang="ja-JP" altLang="en-US" sz="1000" dirty="0" smtClean="0"/>
                        <a:t>評価</a:t>
                      </a:r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/>
                        <a:t>1</a:t>
                      </a:r>
                      <a:r>
                        <a:rPr kumimoji="1" lang="en-US" altLang="ja-JP" sz="1000" dirty="0" smtClean="0"/>
                        <a:t>.</a:t>
                      </a:r>
                      <a:r>
                        <a:rPr kumimoji="1" lang="ja-JP" altLang="en-US" sz="1000" dirty="0" smtClean="0"/>
                        <a:t>居室</a:t>
                      </a:r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3331">
                <a:tc vMerge="1">
                  <a:txBody>
                    <a:bodyPr/>
                    <a:lstStyle/>
                    <a:p>
                      <a:endParaRPr kumimoji="1" lang="ja-JP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2</a:t>
                      </a:r>
                      <a:r>
                        <a:rPr kumimoji="1" lang="en-US" altLang="ja-JP" sz="1000" dirty="0" smtClean="0"/>
                        <a:t>.</a:t>
                      </a:r>
                      <a:r>
                        <a:rPr kumimoji="1" lang="ja-JP" altLang="en-US" sz="1000" dirty="0" smtClean="0"/>
                        <a:t>トイレ</a:t>
                      </a:r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33331">
                <a:tc vMerge="1">
                  <a:txBody>
                    <a:bodyPr/>
                    <a:lstStyle/>
                    <a:p>
                      <a:endParaRPr kumimoji="1" lang="ja-JP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3</a:t>
                      </a:r>
                      <a:r>
                        <a:rPr kumimoji="1" lang="en-US" altLang="ja-JP" sz="1000" dirty="0" smtClean="0"/>
                        <a:t>.</a:t>
                      </a:r>
                      <a:r>
                        <a:rPr kumimoji="1" lang="ja-JP" altLang="en-US" sz="1000" dirty="0" smtClean="0"/>
                        <a:t>洗面</a:t>
                      </a:r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33331">
                <a:tc vMerge="1">
                  <a:txBody>
                    <a:bodyPr/>
                    <a:lstStyle/>
                    <a:p>
                      <a:endParaRPr kumimoji="1" lang="ja-JP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/>
                        <a:t>4.</a:t>
                      </a:r>
                      <a:r>
                        <a:rPr kumimoji="1" lang="ja-JP" altLang="en-US" sz="1000" dirty="0" smtClean="0"/>
                        <a:t>浴室</a:t>
                      </a:r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33331">
                <a:tc vMerge="1">
                  <a:txBody>
                    <a:bodyPr/>
                    <a:lstStyle/>
                    <a:p>
                      <a:endParaRPr kumimoji="1" lang="ja-JP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5</a:t>
                      </a:r>
                      <a:r>
                        <a:rPr kumimoji="1" lang="en-US" altLang="ja-JP" sz="1000" dirty="0" smtClean="0"/>
                        <a:t>.</a:t>
                      </a:r>
                      <a:r>
                        <a:rPr kumimoji="1" lang="ja-JP" altLang="en-US" sz="1000" dirty="0" smtClean="0"/>
                        <a:t>キッチン</a:t>
                      </a:r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3968572490"/>
                  </a:ext>
                </a:extLst>
              </a:tr>
              <a:tr h="233331">
                <a:tc vMerge="1">
                  <a:txBody>
                    <a:bodyPr/>
                    <a:lstStyle/>
                    <a:p>
                      <a:endParaRPr kumimoji="1" lang="ja-JP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6</a:t>
                      </a:r>
                      <a:r>
                        <a:rPr kumimoji="1" lang="en-US" altLang="ja-JP" sz="1000" dirty="0" smtClean="0"/>
                        <a:t>.</a:t>
                      </a:r>
                      <a:r>
                        <a:rPr kumimoji="1" lang="ja-JP" altLang="en-US" sz="1000" dirty="0" smtClean="0"/>
                        <a:t>居場所</a:t>
                      </a:r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4108741042"/>
                  </a:ext>
                </a:extLst>
              </a:tr>
              <a:tr h="233331"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総合評価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居住性（つかいやすさ、いごごち）</a:t>
                      </a:r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179105649"/>
                  </a:ext>
                </a:extLst>
              </a:tr>
              <a:tr h="233331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気付き</a:t>
                      </a:r>
                      <a:endParaRPr kumimoji="1" lang="ja-JP" altLang="en-US" sz="1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3333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感想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ja-JP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0984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074851"/>
              </p:ext>
            </p:extLst>
          </p:nvPr>
        </p:nvGraphicFramePr>
        <p:xfrm>
          <a:off x="5697494" y="1684508"/>
          <a:ext cx="3231706" cy="18265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1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904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855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3554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44684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種別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+mn-ea"/>
                          <a:ea typeface="+mn-ea"/>
                        </a:rPr>
                        <a:t>アクセシビリティ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+mn-ea"/>
                          <a:ea typeface="+mn-ea"/>
                        </a:rPr>
                        <a:t>居住性</a:t>
                      </a:r>
                      <a:endParaRPr kumimoji="1" lang="en-US" altLang="ja-JP" sz="1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4684">
                <a:tc>
                  <a:txBody>
                    <a:bodyPr/>
                    <a:lstStyle/>
                    <a:p>
                      <a:r>
                        <a:rPr kumimoji="1" lang="ja-JP" altLang="en-US" sz="1000">
                          <a:latin typeface="+mn-ea"/>
                          <a:ea typeface="+mn-ea"/>
                        </a:rPr>
                        <a:t>１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+mn-ea"/>
                          <a:ea typeface="+mn-ea"/>
                        </a:rPr>
                        <a:t>特別養護老人ホーム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4684">
                <a:tc>
                  <a:txBody>
                    <a:bodyPr/>
                    <a:lstStyle/>
                    <a:p>
                      <a:r>
                        <a:rPr kumimoji="1" lang="ja-JP" altLang="en-US" sz="1000">
                          <a:latin typeface="+mn-ea"/>
                          <a:ea typeface="+mn-ea"/>
                        </a:rPr>
                        <a:t>２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+mn-ea"/>
                          <a:ea typeface="+mn-ea"/>
                        </a:rPr>
                        <a:t>デイサービス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4684">
                <a:tc>
                  <a:txBody>
                    <a:bodyPr/>
                    <a:lstStyle/>
                    <a:p>
                      <a:r>
                        <a:rPr kumimoji="1" lang="ja-JP" altLang="en-US" sz="1000">
                          <a:latin typeface="+mn-ea"/>
                          <a:ea typeface="+mn-ea"/>
                        </a:rPr>
                        <a:t>３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+mn-ea"/>
                          <a:ea typeface="+mn-ea"/>
                        </a:rPr>
                        <a:t>有料老人ホーム</a:t>
                      </a:r>
                      <a:endParaRPr kumimoji="1" lang="ja-JP" altLang="en-US" sz="1000" dirty="0" smtClean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4684">
                <a:tc>
                  <a:txBody>
                    <a:bodyPr/>
                    <a:lstStyle/>
                    <a:p>
                      <a:r>
                        <a:rPr kumimoji="1" lang="ja-JP" altLang="en-US" sz="1000">
                          <a:latin typeface="+mn-ea"/>
                          <a:ea typeface="+mn-ea"/>
                        </a:rPr>
                        <a:t>４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+mn-ea"/>
                          <a:ea typeface="+mn-ea"/>
                        </a:rPr>
                        <a:t>グループホーム</a:t>
                      </a:r>
                      <a:endParaRPr kumimoji="1" lang="ja-JP" altLang="en-US" sz="1000" dirty="0" smtClean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0" y="12804"/>
            <a:ext cx="9144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u="sng" dirty="0"/>
              <a:t>Group</a:t>
            </a:r>
            <a:r>
              <a:rPr kumimoji="1" lang="ja-JP" altLang="en-US" sz="1050" u="sng"/>
              <a:t>名・番号・氏名：</a:t>
            </a:r>
            <a:r>
              <a:rPr kumimoji="1" lang="ja-JP" altLang="en-US" sz="1050" u="sng" dirty="0"/>
              <a:t>　　　　</a:t>
            </a:r>
            <a:r>
              <a:rPr kumimoji="1" lang="ja-JP" altLang="en-US" sz="1050" u="sng"/>
              <a:t>　</a:t>
            </a:r>
            <a:r>
              <a:rPr kumimoji="1" lang="ja-JP" altLang="en-US" sz="1050" u="sng" dirty="0"/>
              <a:t>　　　　　　　　　　　　　　　</a:t>
            </a:r>
            <a:r>
              <a:rPr kumimoji="1" lang="ja-JP" altLang="en-US" sz="1050" u="sng"/>
              <a:t>　　　　　　　　　　　　</a:t>
            </a:r>
            <a:r>
              <a:rPr kumimoji="1" lang="ja-JP" altLang="en-US" sz="1050" u="sng" dirty="0"/>
              <a:t>　　　　　　　　　　　　　　　　　　　　　　　　。</a:t>
            </a:r>
          </a:p>
        </p:txBody>
      </p:sp>
      <p:graphicFrame>
        <p:nvGraphicFramePr>
          <p:cNvPr id="9" name="グラフ 8">
            <a:extLst>
              <a:ext uri="{FF2B5EF4-FFF2-40B4-BE49-F238E27FC236}">
                <a16:creationId xmlns="" xmlns:a16="http://schemas.microsoft.com/office/drawing/2014/main" id="{4EE70692-4CA3-7240-9BB9-E26903860C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4958201"/>
              </p:ext>
            </p:extLst>
          </p:nvPr>
        </p:nvGraphicFramePr>
        <p:xfrm>
          <a:off x="10372" y="1186934"/>
          <a:ext cx="5687122" cy="4936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タイトル 1">
            <a:extLst>
              <a:ext uri="{FF2B5EF4-FFF2-40B4-BE49-F238E27FC236}">
                <a16:creationId xmlns="" xmlns:a16="http://schemas.microsoft.com/office/drawing/2014/main" id="{B721D8F6-A3AA-F045-AE24-32BFCE269046}"/>
              </a:ext>
            </a:extLst>
          </p:cNvPr>
          <p:cNvSpPr txBox="1">
            <a:spLocks/>
          </p:cNvSpPr>
          <p:nvPr/>
        </p:nvSpPr>
        <p:spPr>
          <a:xfrm>
            <a:off x="10372" y="391645"/>
            <a:ext cx="9144000" cy="670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/>
              <a:t>高齢者施設</a:t>
            </a:r>
            <a:r>
              <a:rPr lang="ja-JP" altLang="en-US" dirty="0" smtClean="0"/>
              <a:t>の</a:t>
            </a:r>
            <a:r>
              <a:rPr lang="ja-JP" altLang="en-US" dirty="0"/>
              <a:t>調査と評価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sz="1200" dirty="0">
                <a:latin typeface="+mj-ea"/>
              </a:rPr>
              <a:t>特別養護老人ホーム、デイサービス、有料老人ホーム、グループホーム、小規模多機能</a:t>
            </a:r>
            <a:r>
              <a:rPr lang="ja-JP" altLang="en-US" sz="1200" dirty="0" smtClean="0">
                <a:latin typeface="+mj-ea"/>
              </a:rPr>
              <a:t>ほか</a:t>
            </a:r>
            <a:endParaRPr lang="ja-JP" altLang="en-US" sz="12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849010675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1228</TotalTime>
  <Words>221</Words>
  <Application>Microsoft Macintosh PowerPoint</Application>
  <PresentationFormat>画面に合わせる (4:3)</PresentationFormat>
  <Paragraphs>78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ホワイト</vt:lpstr>
      <vt:lpstr>PowerPoint プレゼンテーション</vt:lpstr>
      <vt:lpstr>PowerPoint プレゼンテーション</vt:lpstr>
      <vt:lpstr>PowerPoint プレゼンテーション</vt:lpstr>
    </vt:vector>
  </TitlesOfParts>
  <Company>大阪市立大学大学院生活科学研究科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集合住宅の調査と評価</dc:title>
  <dc:creator>森 一彦</dc:creator>
  <cp:lastModifiedBy>森 一彦</cp:lastModifiedBy>
  <cp:revision>82</cp:revision>
  <cp:lastPrinted>2018-10-01T02:55:33Z</cp:lastPrinted>
  <dcterms:created xsi:type="dcterms:W3CDTF">2018-09-24T04:50:52Z</dcterms:created>
  <dcterms:modified xsi:type="dcterms:W3CDTF">2018-10-05T07:46:44Z</dcterms:modified>
</cp:coreProperties>
</file>